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_rels/notesSlide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2.jpeg" ContentType="image/jpeg"/>
  <Override PartName="/ppt/media/image17.jpeg" ContentType="image/jpeg"/>
  <Override PartName="/ppt/media/image3.png" ContentType="image/png"/>
  <Override PartName="/ppt/media/image4.jpeg" ContentType="image/jpeg"/>
  <Override PartName="/ppt/media/image5.png" ContentType="image/png"/>
  <Override PartName="/ppt/media/image8.jpeg" ContentType="image/jpeg"/>
  <Override PartName="/ppt/media/image6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16.png" ContentType="image/png"/>
  <Override PartName="/ppt/media/image18.jpeg" ContentType="image/jpeg"/>
  <Override PartName="/ppt/media/image19.jpeg" ContentType="image/jpeg"/>
  <Override PartName="/ppt/media/image20.jpeg" ContentType="image/jpeg"/>
  <Override PartName="/ppt/media/image2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en-C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C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C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C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C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C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C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7DB14D1-1390-4633-A714-0D308E13CCC1}" type="slidenum">
              <a:rPr b="0" lang="en-C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C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GGGGGG</a:t>
            </a:r>
            <a:endParaRPr b="0" lang="en-C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F37384E-5618-48FA-9915-72095CB7F66C}" type="slidenum">
              <a:rPr b="0" lang="en-CA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6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7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b="0" lang="en-US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D7D40B3-7B41-4A9B-903F-9D4FDC7E1652}" type="datetime1"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2018-05-18</a:t>
            </a:fld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AA17C55-7F72-4EED-9A07-E92D9AB65F84}" type="slidenum"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1D1536C-A566-4AF8-B19B-8772A007ED42}" type="datetime1"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2018-05-18</a:t>
            </a:fld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C8F8A67-7C6C-42D5-AA2F-0A98602D6A02}" type="slidenum"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texte-titre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A153906-534C-45C4-BD1C-F5554DF7860A}" type="datetime1"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2018-05-18</a:t>
            </a:fld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DD00996-179E-40D8-BA17-9767A1FBA8AC}" type="slidenum"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b="0" lang="en-US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850B377-DD70-437D-ACB3-D4D8B867F899}" type="datetime1"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2018-05-18</a:t>
            </a:fld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CAAC311-3CA3-4C30-81E3-17785A9FEBB7}" type="slidenum"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FE7B53E-E471-4431-8075-3FC1543E4C55}" type="datetime1"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2018-05-18</a:t>
            </a:fld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C2AD74A-E8A9-438A-A263-5E7A2E74891A}" type="slidenum"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sur l'icône pour ajouter une image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4DA8637-A26C-410B-818F-36CED75CA6AA}" type="datetime1"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2018-05-18</a:t>
            </a:fld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0536681-E092-4405-8D59-4E761E630EB4}" type="slidenum"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6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en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56" name="Image 20" descr=""/>
          <p:cNvPicPr/>
          <p:nvPr/>
        </p:nvPicPr>
        <p:blipFill>
          <a:blip r:embed="rId1"/>
          <a:stretch/>
        </p:blipFill>
        <p:spPr>
          <a:xfrm>
            <a:off x="3074400" y="1920960"/>
            <a:ext cx="5844600" cy="336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82" name="Image 5" descr=""/>
          <p:cNvPicPr/>
          <p:nvPr/>
        </p:nvPicPr>
        <p:blipFill>
          <a:blip r:embed="rId1"/>
          <a:stretch/>
        </p:blipFill>
        <p:spPr>
          <a:xfrm>
            <a:off x="3505320" y="1799640"/>
            <a:ext cx="5181120" cy="307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6" dur="indefinite" restart="never" nodeType="tmRoot">
          <p:childTnLst>
            <p:seq>
              <p:cTn id="2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Conduite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Médicament par la bouche et moins de 3 ans.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Médicament par la bouche et plus de 3 ans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Médicament intra-veineux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5" name="TextShape 3"/>
          <p:cNvSpPr txBox="1"/>
          <p:nvPr/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 de précautions particulières si ce n’est qu’il faut aviser le patient du faible risque.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Arrêt du médicament sera préférable.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 de chirurgie élective (exemple: implants).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6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28" dur="indefinite" restart="never" nodeType="tmRoot">
          <p:childTnLst>
            <p:seq>
              <p:cTn id="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Xarelto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Classe des anticoagulants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Utilisations: post-infarctus, fibrillation auriculaire, thrombophlébites, etc…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Impact en chirurgie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Noms: Coumadin, Pradax, </a:t>
            </a: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Xarelto,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Eliquis,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Conduite         Coumadin  versus nouveaux anticoagulants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Plavix = anti-plaquettaire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30" dur="indefinite" restart="never" nodeType="tmRoot">
          <p:childTnLst>
            <p:seq>
              <p:cTn id="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Flovent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838080" y="1462680"/>
            <a:ext cx="10515240" cy="4545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Corticostéroïde par inhalation pour les maladies pulmonaires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Autres : Pulmicort, Advair, Symbicort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Peuvent tous causer la candidose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93" name="Image 5" descr=""/>
          <p:cNvPicPr/>
          <p:nvPr/>
        </p:nvPicPr>
        <p:blipFill>
          <a:blip r:embed="rId1"/>
          <a:stretch/>
        </p:blipFill>
        <p:spPr>
          <a:xfrm>
            <a:off x="3556080" y="3122640"/>
            <a:ext cx="5079600" cy="341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2" dur="indefinite" restart="never" nodeType="tmRoot">
          <p:childTnLst>
            <p:seq>
              <p:cTn id="3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Traitement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95" name="Espace réservé du contenu 5" descr=""/>
          <p:cNvPicPr/>
          <p:nvPr/>
        </p:nvPicPr>
        <p:blipFill>
          <a:blip r:embed="rId1"/>
          <a:stretch/>
        </p:blipFill>
        <p:spPr>
          <a:xfrm>
            <a:off x="3195000" y="1825560"/>
            <a:ext cx="5801400" cy="4350960"/>
          </a:xfrm>
          <a:prstGeom prst="rect">
            <a:avLst/>
          </a:prstGeom>
          <a:ln>
            <a:noFill/>
          </a:ln>
        </p:spPr>
      </p:pic>
      <p:sp>
        <p:nvSpPr>
          <p:cNvPr id="296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34" dur="indefinite" restart="never" nodeType="tmRoot">
          <p:childTnLst>
            <p:seq>
              <p:cTn id="3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Traitement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838080" y="1364400"/>
            <a:ext cx="10515240" cy="4812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Nystatine suspension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Canesten  (ovules vaginaux). Sans prescription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Crème Canesten 1%. Sans prescription. Appliquer deux fois par jour sur la prothèse en contact avec les muqueuses.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Mycose qui résiste à la première ligne          Comprimés à avaler (fluconazole, kétoconazole)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Autres considérations: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Brosser le palais et rincer la bouche après chaque utilisation de pompes de corticostéroïdes  - considérer utiliser une aérochambre.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Faire tremper les prothèses dans eau de javel diluée ( 1 cat dans une tasse d’eau). Mais PAS PARTIEL CHROME-COBALT. Oxydation et difficultés pour le denturologiste à repolir la prothèse…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0" name="CustomShape 4"/>
          <p:cNvSpPr/>
          <p:nvPr/>
        </p:nvSpPr>
        <p:spPr>
          <a:xfrm>
            <a:off x="6792840" y="3526920"/>
            <a:ext cx="435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6" dur="indefinite" restart="never" nodeType="tmRoot">
          <p:childTnLst>
            <p:seq>
              <p:cTn id="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Imovane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838080" y="1690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Introduire la dysgueusie.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Définition: Trouble de la perception normale du goût (diminution, perte ou anomalie de la perception).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Exemple: goût métallique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3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04" name="Image 5" descr=""/>
          <p:cNvPicPr/>
          <p:nvPr/>
        </p:nvPicPr>
        <p:blipFill>
          <a:blip r:embed="rId1"/>
          <a:stretch/>
        </p:blipFill>
        <p:spPr>
          <a:xfrm>
            <a:off x="6026760" y="3381840"/>
            <a:ext cx="5070600" cy="268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8" dur="indefinite" restart="never" nodeType="tmRoot">
          <p:childTnLst>
            <p:seq>
              <p:cTn id="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06" name="Image 3" descr=""/>
          <p:cNvPicPr/>
          <p:nvPr/>
        </p:nvPicPr>
        <p:blipFill>
          <a:blip r:embed="rId1"/>
          <a:stretch/>
        </p:blipFill>
        <p:spPr>
          <a:xfrm>
            <a:off x="3598560" y="0"/>
            <a:ext cx="4994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0" dur="indefinite" restart="never" nodeType="tmRoot">
          <p:childTnLst>
            <p:seq>
              <p:cTn id="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08" name="Image 3" descr=""/>
          <p:cNvPicPr/>
          <p:nvPr/>
        </p:nvPicPr>
        <p:blipFill>
          <a:blip r:embed="rId1"/>
          <a:stretch/>
        </p:blipFill>
        <p:spPr>
          <a:xfrm>
            <a:off x="3598560" y="0"/>
            <a:ext cx="4994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2" dur="indefinite" restart="never" nodeType="tmRoot">
          <p:childTnLst>
            <p:seq>
              <p:cTn id="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Dysgueusie - Causes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1- Mauvaise hygiène buccal et maladies buccales (gingivite, parodontite, caries, abcès).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2- Reflux gastro-oesophagien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3- Médicaments: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Antidépresseurs (paroxetine, venlafaxine), antibiotiques (pénicilline, flagyl, tetracycline, biaxin), hypotenseurs (captopril, enalapril, diltiazez, adalat, amlodipine), hypoglycémiants oraux (insuline, glypizide), Zopiclone (Imovane), chimiothérapie (bleomycin, methotrexate), anti-fongiques (fluconazole, miconazole), anti-parkinsoniens (levodopa),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4- Choc galvanique.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1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44" dur="indefinite" restart="never" nodeType="tmRoot">
          <p:childTnLst>
            <p:seq>
              <p:cTn id="4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58" name="Média en ligne ^0 3" descr=""/>
          <p:cNvPicPr/>
          <p:nvPr/>
        </p:nvPicPr>
        <p:blipFill>
          <a:blip r:embed="rId1"/>
          <a:stretch/>
        </p:blipFill>
        <p:spPr>
          <a:xfrm>
            <a:off x="1749600" y="734760"/>
            <a:ext cx="8692200" cy="500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8" restart="whenNotActive" nodeType="interactiveSeq" fill="hold">
                <p:childTnLst>
                  <p:par>
                    <p:cTn id="9" fill="hold">
                      <p:stCondLst/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Champion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13" name="Espace réservé du contenu 5" descr=""/>
          <p:cNvPicPr/>
          <p:nvPr/>
        </p:nvPicPr>
        <p:blipFill>
          <a:blip r:embed="rId1"/>
          <a:stretch/>
        </p:blipFill>
        <p:spPr>
          <a:xfrm>
            <a:off x="8016120" y="1366920"/>
            <a:ext cx="2521080" cy="3837240"/>
          </a:xfrm>
          <a:prstGeom prst="rect">
            <a:avLst/>
          </a:prstGeom>
          <a:ln>
            <a:noFill/>
          </a:ln>
        </p:spPr>
      </p:pic>
      <p:sp>
        <p:nvSpPr>
          <p:cNvPr id="314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46" dur="indefinite" restart="never" nodeType="tmRoot">
          <p:childTnLst>
            <p:seq>
              <p:cTn id="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Dilantin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16" name="Espace réservé du contenu 5" descr=""/>
          <p:cNvPicPr/>
          <p:nvPr/>
        </p:nvPicPr>
        <p:blipFill>
          <a:blip r:embed="rId1"/>
          <a:stretch/>
        </p:blipFill>
        <p:spPr>
          <a:xfrm rot="16200000">
            <a:off x="4317120" y="1525680"/>
            <a:ext cx="3557160" cy="4628160"/>
          </a:xfrm>
          <a:prstGeom prst="rect">
            <a:avLst/>
          </a:prstGeom>
          <a:ln>
            <a:noFill/>
          </a:ln>
        </p:spPr>
      </p:pic>
      <p:sp>
        <p:nvSpPr>
          <p:cNvPr id="317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48" dur="indefinite" restart="never" nodeType="tmRoot">
          <p:childTnLst>
            <p:seq>
              <p:cTn id="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Hyperplasie gingivale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Médicament pour le cœur et l’hypertension (nifédipine, diltiazem, verapamil, amlodipine)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Anti-convulsivants (dilantin, acide valproïque)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Immunosuppresseurs : cyclosporine, imuran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50" dur="indefinite" restart="never" nodeType="tmRoot">
          <p:childTnLst>
            <p:seq>
              <p:cTn id="5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Sinemet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traitera de la maladie de Parkinson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Destruction des neurone dopaminergiques de cause indéterminée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Signes: rigidité, tremblements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Autre exemple: L-Dopa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INCIDENCE EN DENTUROLOGIE :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Difficulté à prendre des empreintes et plus particulièrement enregistrer la DV et la RC.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Xérostomie (Benztropine surtout)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52" dur="indefinite" restart="never" nodeType="tmRoot">
          <p:childTnLst>
            <p:seq>
              <p:cTn id="5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Sinemet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À cause de leur handicap moteur, ces patients tolèrent très mal les prothèses…aussi bien ajutées soient-elles!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Essayer de conserver les dents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Sédation légère pourrait aider pour la RC et la DV, mais il y a des interactions avec la médication anti-parkinsonienne…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54" dur="indefinite" restart="never" nodeType="tmRoot">
          <p:childTnLst>
            <p:seq>
              <p:cTn id="5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1128600" y="320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Sulfate ferreux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28" name="Espace réservé du contenu 5" descr=""/>
          <p:cNvPicPr/>
          <p:nvPr/>
        </p:nvPicPr>
        <p:blipFill>
          <a:blip r:embed="rId1"/>
          <a:stretch/>
        </p:blipFill>
        <p:spPr>
          <a:xfrm rot="5400000">
            <a:off x="4098600" y="-22320"/>
            <a:ext cx="4210200" cy="7501320"/>
          </a:xfrm>
          <a:prstGeom prst="rect">
            <a:avLst/>
          </a:prstGeom>
          <a:ln>
            <a:noFill/>
          </a:ln>
        </p:spPr>
      </p:pic>
      <p:sp>
        <p:nvSpPr>
          <p:cNvPr id="329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56" dur="indefinite" restart="never" nodeType="tmRoot">
          <p:childTnLst>
            <p:seq>
              <p:cTn id="5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Tâches mésentériques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31" name="Espace réservé pour une image  6" descr=""/>
          <p:cNvPicPr/>
          <p:nvPr/>
        </p:nvPicPr>
        <p:blipFill>
          <a:blip r:embed="rId1"/>
          <a:srcRect l="1207" t="0" r="1207" b="0"/>
          <a:stretch/>
        </p:blipFill>
        <p:spPr>
          <a:xfrm>
            <a:off x="5183280" y="987480"/>
            <a:ext cx="6171840" cy="4873320"/>
          </a:xfrm>
          <a:prstGeom prst="rect">
            <a:avLst/>
          </a:prstGeom>
          <a:ln>
            <a:noFill/>
          </a:ln>
        </p:spPr>
      </p:pic>
      <p:sp>
        <p:nvSpPr>
          <p:cNvPr id="332" name="TextShape 2"/>
          <p:cNvSpPr txBox="1"/>
          <p:nvPr/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Causées par bactéries chromogènes anaérobies.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Réaction entre le sulfure d’hydrogène (produit par les bactéries) et le fer (contenu dans la salive ou du sang dans la bouche)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Dépôts ferriques qui s’enlèvent facilement par polissage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3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58" dur="indefinite" restart="never" nodeType="tmRoot">
          <p:childTnLst>
            <p:seq>
              <p:cTn id="5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Elavil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traitera ici de la xérostomie (bouche sèche)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Incidence en denturologie: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difficulté à porter prothèse / inconfort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manque de rétention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Causes: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Syndrome de Sjögren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Radiothérapie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Habitus: caféine, tabac, alcool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60" dur="indefinite" restart="never" nodeType="tmRoot">
          <p:childTnLst>
            <p:seq>
              <p:cTn id="6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Elavil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Causes (suite)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Respiration buccale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MÉDICAMENTS  (plus de 500 répertoriés): anti-dépresseurs (amitrypltyline, imipramine), anticholinergiques, rince-bouche AVEC alcool, anti-histaminiques de première génération (bénadryl,…),benzodiazépines (valium, ativan), bêta-bloquants (atenolol, propranolol), anti-parkinsoniens (benztropine), diurétiques (hydrochlorothiazide), anti-psychotiques (chlorpromazine, halopéridol)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62" dur="indefinite" restart="never" nodeType="tmRoot">
          <p:childTnLst>
            <p:seq>
              <p:cTn id="6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Traitement de la xérostomie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Biotène, Moi-stir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Pilocarpine (Salagen)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Bonbons acidulés (sans sucre idéalement)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Bonbons, gommes au xylitol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Humidificateur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Boire beaucoup d’eau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habitudes (café, tabac, alcool)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64" dur="indefinite" restart="never" nodeType="tmRoot">
          <p:childTnLst>
            <p:seq>
              <p:cTn id="6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revue de certains médicaments qu’il vous est utile de connaître dans le cadre de votre pratique.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1" name="TextShape 3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Les médicaments et leur impact dans le travail du denturologiste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2" dur="indefinite" restart="never" nodeType="tmRoot">
          <p:childTnLst>
            <p:seq>
              <p:cTn id="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Antidépresseurs et échec d’implants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4" name="Espace réservé du contenu 5" descr=""/>
          <p:cNvPicPr/>
          <p:nvPr/>
        </p:nvPicPr>
        <p:blipFill>
          <a:blip r:embed="rId1"/>
          <a:srcRect l="6716" t="39762" r="32294" b="508"/>
          <a:stretch/>
        </p:blipFill>
        <p:spPr>
          <a:xfrm>
            <a:off x="2081160" y="1884600"/>
            <a:ext cx="8029440" cy="4232880"/>
          </a:xfrm>
          <a:prstGeom prst="rect">
            <a:avLst/>
          </a:prstGeom>
          <a:ln>
            <a:noFill/>
          </a:ln>
        </p:spPr>
      </p:pic>
      <p:sp>
        <p:nvSpPr>
          <p:cNvPr id="345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66" dur="indefinite" restart="never" nodeType="tmRoot">
          <p:childTnLst>
            <p:seq>
              <p:cTn id="6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838080" y="1271160"/>
            <a:ext cx="1051524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Référence à un article paru été 2016 dans </a:t>
            </a:r>
            <a:r>
              <a:rPr b="0" i="1" lang="en-C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Denturo</a:t>
            </a:r>
            <a:endParaRPr b="0" lang="en-C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Antidépresseurs: 2</a:t>
            </a:r>
            <a:r>
              <a:rPr b="0" lang="en-CA" sz="2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r>
              <a:rPr b="0" lang="en-C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médicament le plus prescrit aux USA</a:t>
            </a:r>
            <a:endParaRPr b="0" lang="en-C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Étude Université de Buffalo 2016</a:t>
            </a:r>
            <a:endParaRPr b="0" lang="en-C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4X échecs par diminution du métabolisme osseux.</a:t>
            </a:r>
            <a:endParaRPr b="0" lang="en-C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Conseils de l’auteure</a:t>
            </a:r>
            <a:endParaRPr b="0" lang="en-C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attente d’une étude à plus large échelle (l’étude de 2016 ne comptait que des patients de la clinique dentaire de l’université de Buffalo en 2014).</a:t>
            </a:r>
            <a:endParaRPr b="0" lang="en-C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C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 opinion…</a:t>
            </a:r>
            <a:endParaRPr b="0" lang="en-C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8" dur="indefinite" restart="never" nodeType="tmRoot">
          <p:childTnLst>
            <p:seq>
              <p:cTn id="6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Aphtes / Ulcères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9" name="Espace réservé du contenu 5" descr=""/>
          <p:cNvPicPr/>
          <p:nvPr/>
        </p:nvPicPr>
        <p:blipFill>
          <a:blip r:embed="rId1"/>
          <a:stretch/>
        </p:blipFill>
        <p:spPr>
          <a:xfrm>
            <a:off x="7634520" y="1920600"/>
            <a:ext cx="3328920" cy="4228920"/>
          </a:xfrm>
          <a:prstGeom prst="rect">
            <a:avLst/>
          </a:prstGeom>
          <a:ln>
            <a:noFill/>
          </a:ln>
        </p:spPr>
      </p:pic>
      <p:sp>
        <p:nvSpPr>
          <p:cNvPr id="350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51" name="Image 7" descr=""/>
          <p:cNvPicPr/>
          <p:nvPr/>
        </p:nvPicPr>
        <p:blipFill>
          <a:blip r:embed="rId2"/>
          <a:stretch/>
        </p:blipFill>
        <p:spPr>
          <a:xfrm>
            <a:off x="2247840" y="1909080"/>
            <a:ext cx="3580920" cy="4217040"/>
          </a:xfrm>
          <a:prstGeom prst="rect">
            <a:avLst/>
          </a:prstGeom>
          <a:ln>
            <a:noFill/>
          </a:ln>
        </p:spPr>
      </p:pic>
      <p:sp>
        <p:nvSpPr>
          <p:cNvPr id="352" name="Line 3"/>
          <p:cNvSpPr/>
          <p:nvPr/>
        </p:nvSpPr>
        <p:spPr>
          <a:xfrm>
            <a:off x="2351160" y="1720800"/>
            <a:ext cx="9144000" cy="459360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Line 4"/>
          <p:cNvSpPr/>
          <p:nvPr/>
        </p:nvSpPr>
        <p:spPr>
          <a:xfrm flipV="1">
            <a:off x="2409120" y="1509480"/>
            <a:ext cx="8694000" cy="502920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70" dur="indefinite" restart="never" nodeType="tmRoot">
          <p:childTnLst>
            <p:seq>
              <p:cTn id="7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Aphtes/ Ulcères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Produit de la page précedente; ça ne fonctionne pas…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Gel benzocaïne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Bénadryl liquide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 Magic mouthwash »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PRODUIT VEDETTE:  eau salée!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72" dur="indefinite" restart="never" nodeType="tmRoot">
          <p:childTnLst>
            <p:seq>
              <p:cTn id="7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58" name="Image 3" descr=""/>
          <p:cNvPicPr/>
          <p:nvPr/>
        </p:nvPicPr>
        <p:blipFill>
          <a:blip r:embed="rId1"/>
          <a:stretch/>
        </p:blipFill>
        <p:spPr>
          <a:xfrm>
            <a:off x="3598560" y="0"/>
            <a:ext cx="4994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4" dur="indefinite" restart="never" nodeType="tmRoot">
          <p:childTnLst>
            <p:seq>
              <p:cTn id="7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PRF</a:t>
            </a:r>
            <a:endParaRPr b="0" lang="en-US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0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CA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Platelet Rich Fibrin</a:t>
            </a:r>
            <a:endParaRPr b="0" lang="en-C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76" dur="indefinite" restart="never" nodeType="tmRoot">
          <p:childTnLst>
            <p:seq>
              <p:cTn id="7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63" name="Image 3" descr=""/>
          <p:cNvPicPr/>
          <p:nvPr/>
        </p:nvPicPr>
        <p:blipFill>
          <a:blip r:embed="rId1"/>
          <a:stretch/>
        </p:blipFill>
        <p:spPr>
          <a:xfrm>
            <a:off x="3598560" y="0"/>
            <a:ext cx="4994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8" dur="indefinite" restart="never" nodeType="tmRoot">
          <p:childTnLst>
            <p:seq>
              <p:cTn id="7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CONCLUSION</a:t>
            </a:r>
            <a:endParaRPr b="0" lang="en-US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80" dur="indefinite" restart="never" nodeType="tmRoot">
          <p:childTnLst>
            <p:seq>
              <p:cTn id="8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586440" y="219240"/>
            <a:ext cx="10515240" cy="1489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Dr Dave Rioux  B.Sc., DMD</a:t>
            </a:r>
            <a:br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514-946-3283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68" name="Espace réservé du contenu 5" descr=""/>
          <p:cNvPicPr/>
          <p:nvPr/>
        </p:nvPicPr>
        <p:blipFill>
          <a:blip r:embed="rId1"/>
          <a:stretch/>
        </p:blipFill>
        <p:spPr>
          <a:xfrm>
            <a:off x="3153240" y="1812240"/>
            <a:ext cx="5885280" cy="3361680"/>
          </a:xfrm>
          <a:prstGeom prst="rect">
            <a:avLst/>
          </a:prstGeom>
          <a:ln>
            <a:noFill/>
          </a:ln>
        </p:spPr>
      </p:pic>
      <p:sp>
        <p:nvSpPr>
          <p:cNvPr id="369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82" dur="indefinite" restart="never" nodeType="tmRoot">
          <p:childTnLst>
            <p:seq>
              <p:cTn id="8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Application Kahoot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64" name="Espace réservé du contenu 8" descr=""/>
          <p:cNvPicPr/>
          <p:nvPr/>
        </p:nvPicPr>
        <p:blipFill>
          <a:blip r:embed="rId1"/>
          <a:srcRect l="-1649" t="305" r="1649" b="-305"/>
          <a:stretch/>
        </p:blipFill>
        <p:spPr>
          <a:xfrm>
            <a:off x="2174040" y="2033280"/>
            <a:ext cx="8029800" cy="432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" dur="indefinite" restart="never" nodeType="tmRoot">
          <p:childTnLst>
            <p:seq>
              <p:cTn id="1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PLAN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838080" y="1690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Médicaments d’intérêt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Ulcères buccaux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Médicaments en chirurgie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 PRF »  :  Platelet Rich Fibrin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7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6" dur="indefinite" restart="never" nodeType="tmRoot">
          <p:childTnLst>
            <p:seq>
              <p:cTn id="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MÉDICAMENTS D’INTÉRÊT</a:t>
            </a:r>
            <a:br/>
            <a:endParaRPr b="0" lang="en-US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8" dur="indefinite" restart="never" nodeType="tmRoot">
          <p:childTnLst>
            <p:seq>
              <p:cTn id="1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72" name="Image 5" descr=""/>
          <p:cNvPicPr/>
          <p:nvPr/>
        </p:nvPicPr>
        <p:blipFill>
          <a:blip r:embed="rId1"/>
          <a:stretch/>
        </p:blipFill>
        <p:spPr>
          <a:xfrm>
            <a:off x="3598560" y="0"/>
            <a:ext cx="4994640" cy="6857640"/>
          </a:xfrm>
          <a:prstGeom prst="rect">
            <a:avLst/>
          </a:prstGeom>
          <a:ln>
            <a:noFill/>
          </a:ln>
        </p:spPr>
      </p:pic>
      <p:pic>
        <p:nvPicPr>
          <p:cNvPr id="273" name="Image 10" descr=""/>
          <p:cNvPicPr/>
          <p:nvPr/>
        </p:nvPicPr>
        <p:blipFill>
          <a:blip r:embed="rId2"/>
          <a:stretch/>
        </p:blipFill>
        <p:spPr>
          <a:xfrm rot="10800000">
            <a:off x="11814480" y="6100200"/>
            <a:ext cx="3506400" cy="3617280"/>
          </a:xfrm>
          <a:prstGeom prst="rect">
            <a:avLst/>
          </a:prstGeom>
          <a:ln>
            <a:noFill/>
          </a:ln>
        </p:spPr>
      </p:pic>
      <p:sp>
        <p:nvSpPr>
          <p:cNvPr id="274" name="CustomShape 2"/>
          <p:cNvSpPr/>
          <p:nvPr/>
        </p:nvSpPr>
        <p:spPr>
          <a:xfrm>
            <a:off x="1567440" y="2118960"/>
            <a:ext cx="2162160" cy="47844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0" dur="indefinite" restart="never" nodeType="tmRoot">
          <p:childTnLst>
            <p:seq>
              <p:cTn id="2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Fosamax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Biphosphonates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Intra-veineux et en comprimés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Ostéonécrose  des maxillaires liée aux médicaments.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Pour ostéoporose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Fosamax (Alendronate)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Actonel  (Risedronate)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Aclasta (Acide zolendronique)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Prolia (Denosumab: inhibiteur du RANKL)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7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22" dur="indefinite" restart="never" nodeType="tmRoot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Fosamax (suite)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Oncologique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Xgeva (Denosumab)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Zometa  (Acide zolendronique)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Aredia  (Pamidronate)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CA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RÉSEAU D'IMPLANTOLOGIE- DR DAVE RIOUX - IMPLANTOLOGY NETWORK</a:t>
            </a:r>
            <a:endParaRPr b="0" lang="en-CA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24" dur="indefinite" restart="never" nodeType="tmRoot">
          <p:childTnLst>
            <p:seq>
              <p:cTn id="2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2175</TotalTime>
  <Application>LibreOffice/5.3.7.2$Windows_X86_64 LibreOffice_project/6b8ed514a9f8b44d37a1b96673cbbdd077e24059</Application>
  <Words>1175</Words>
  <Paragraphs>179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2017-06-15T19:12:26Z</dcterms:created>
  <dc:creator>Dave Rioux</dc:creator>
  <dc:description/>
  <dc:language>en-CA</dc:language>
  <cp:lastModifiedBy/>
  <dcterms:modified xsi:type="dcterms:W3CDTF">2018-05-18T08:48:30Z</dcterms:modified>
  <cp:revision>56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1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38</vt:i4>
  </property>
</Properties>
</file>